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"/>
  </p:notesMasterIdLst>
  <p:sldIdLst>
    <p:sldId id="296" r:id="rId2"/>
    <p:sldId id="423" r:id="rId3"/>
    <p:sldId id="448" r:id="rId4"/>
    <p:sldId id="447" r:id="rId5"/>
    <p:sldId id="449" r:id="rId6"/>
    <p:sldId id="450" r:id="rId7"/>
    <p:sldId id="451" r:id="rId8"/>
    <p:sldId id="452" r:id="rId9"/>
    <p:sldId id="453" r:id="rId10"/>
    <p:sldId id="418" r:id="rId11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7" userDrawn="1">
          <p15:clr>
            <a:srgbClr val="A4A3A4"/>
          </p15:clr>
        </p15:guide>
        <p15:guide id="2" pos="2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FA"/>
    <a:srgbClr val="AC7302"/>
    <a:srgbClr val="00B0F0"/>
    <a:srgbClr val="0070C0"/>
    <a:srgbClr val="00A1DA"/>
    <a:srgbClr val="F9F99D"/>
    <a:srgbClr val="007AD6"/>
    <a:srgbClr val="404040"/>
    <a:srgbClr val="202A36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 autoAdjust="0"/>
    <p:restoredTop sz="95909" autoAdjust="0"/>
  </p:normalViewPr>
  <p:slideViewPr>
    <p:cSldViewPr snapToGrid="0">
      <p:cViewPr varScale="1">
        <p:scale>
          <a:sx n="52" d="100"/>
          <a:sy n="52" d="100"/>
        </p:scale>
        <p:origin x="760" y="216"/>
      </p:cViewPr>
      <p:guideLst>
        <p:guide orient="horz" pos="2007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63B4-AE17-4D25-AB44-4A86CEB2FD03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71282-9224-455F-A57E-7968FE50BD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393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7864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179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572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69660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592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7526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1458" algn="l" defTabSz="182786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2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8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2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1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0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0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72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71282-9224-455F-A57E-7968FE50BD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1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6413" y="2244726"/>
            <a:ext cx="18278475" cy="4775200"/>
          </a:xfrm>
        </p:spPr>
        <p:txBody>
          <a:bodyPr anchor="b"/>
          <a:lstStyle>
            <a:lvl1pPr algn="ctr"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6413" y="7204076"/>
            <a:ext cx="18278475" cy="3311524"/>
          </a:xfrm>
        </p:spPr>
        <p:txBody>
          <a:bodyPr/>
          <a:lstStyle>
            <a:lvl1pPr marL="0" indent="0" algn="ctr">
              <a:buNone/>
              <a:defRPr sz="4798"/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7F5653-76E0-42F8-92E1-1302A644EA9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71FB-48DE-436C-8DC0-C0FA19D2A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5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7CAC6-3487-4B84-A527-4B0978F38CB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CD4BB-C23D-42FC-A8B3-B6DC6ECEF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2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0711" y="730250"/>
            <a:ext cx="525506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527" y="730250"/>
            <a:ext cx="15460543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173D4-66F5-42F3-8EDD-E9FCBD78934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1F99D-11EB-4D67-8CCC-9EA3546D52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49"/>
          <p:cNvSpPr>
            <a:spLocks noChangeArrowheads="1"/>
          </p:cNvSpPr>
          <p:nvPr userDrawn="1"/>
        </p:nvSpPr>
        <p:spPr bwMode="auto">
          <a:xfrm>
            <a:off x="1244995" y="330712"/>
            <a:ext cx="23165428" cy="1101724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 dirty="0">
              <a:solidFill>
                <a:srgbClr val="FFFFFF"/>
              </a:solidFill>
            </a:endParaRPr>
          </a:p>
        </p:txBody>
      </p:sp>
      <p:sp>
        <p:nvSpPr>
          <p:cNvPr id="3" name="平行四边形 50"/>
          <p:cNvSpPr>
            <a:spLocks noChangeArrowheads="1"/>
          </p:cNvSpPr>
          <p:nvPr userDrawn="1"/>
        </p:nvSpPr>
        <p:spPr bwMode="auto">
          <a:xfrm>
            <a:off x="12696" y="330712"/>
            <a:ext cx="1504166" cy="1101724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61DA05-CA71-EB49-99F7-4842360F2F76}"/>
              </a:ext>
            </a:extLst>
          </p:cNvPr>
          <p:cNvSpPr txBox="1"/>
          <p:nvPr userDrawn="1"/>
        </p:nvSpPr>
        <p:spPr>
          <a:xfrm>
            <a:off x="18066327" y="609599"/>
            <a:ext cx="5209309" cy="52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《</a:t>
            </a:r>
            <a:r>
              <a:rPr kumimoji="1" lang="en" altLang="zh-CN" sz="2800" b="1" dirty="0" err="1">
                <a:solidFill>
                  <a:schemeClr val="bg1"/>
                </a:solidFill>
              </a:rPr>
              <a:t>Jupyter</a:t>
            </a:r>
            <a:r>
              <a:rPr kumimoji="1" lang="zh-CN" altLang="en-US" sz="2800" b="1" dirty="0">
                <a:solidFill>
                  <a:schemeClr val="bg1"/>
                </a:solidFill>
              </a:rPr>
              <a:t>金融应用从入门到实践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》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3145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4B13A-C25E-4BD4-A182-EF99CDEA6C3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C15BD-7B16-492D-AC1C-CD5CEF536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834" y="3419477"/>
            <a:ext cx="21020246" cy="5705474"/>
          </a:xfrm>
        </p:spPr>
        <p:txBody>
          <a:bodyPr anchor="b"/>
          <a:lstStyle>
            <a:lvl1pPr>
              <a:defRPr sz="1199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2834" y="9178927"/>
            <a:ext cx="21020246" cy="3000374"/>
          </a:xfrm>
        </p:spPr>
        <p:txBody>
          <a:bodyPr/>
          <a:lstStyle>
            <a:lvl1pPr marL="0" indent="0">
              <a:buNone/>
              <a:defRPr sz="4798">
                <a:solidFill>
                  <a:schemeClr val="tx1">
                    <a:tint val="75000"/>
                  </a:schemeClr>
                </a:solidFill>
              </a:defRPr>
            </a:lvl1pPr>
            <a:lvl2pPr marL="913943" indent="0">
              <a:buNone/>
              <a:defRPr sz="3998">
                <a:solidFill>
                  <a:schemeClr val="tx1">
                    <a:tint val="75000"/>
                  </a:schemeClr>
                </a:solidFill>
              </a:defRPr>
            </a:lvl2pPr>
            <a:lvl3pPr marL="1827886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3pPr>
            <a:lvl4pPr marL="2741828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4pPr>
            <a:lvl5pPr marL="3655771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5pPr>
            <a:lvl6pPr marL="4569714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6pPr>
            <a:lvl7pPr marL="5483657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7pPr>
            <a:lvl8pPr marL="6397600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8pPr>
            <a:lvl9pPr marL="7311542" indent="0">
              <a:buNone/>
              <a:defRPr sz="31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74B35-2CB5-478A-93D6-6F5A758111C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E4B2B-5049-4B41-91A8-FF818986E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1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527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37970" y="3651250"/>
            <a:ext cx="10357803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65F18A-B9DB-4EC7-B8DD-93BAD9A9D6F4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B3ECB-D89B-4A56-AC36-12AE696FE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0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1" y="730251"/>
            <a:ext cx="21020246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702" y="3362326"/>
            <a:ext cx="10310201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702" y="5010150"/>
            <a:ext cx="10310201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37971" y="3362326"/>
            <a:ext cx="10360977" cy="1647824"/>
          </a:xfrm>
        </p:spPr>
        <p:txBody>
          <a:bodyPr anchor="b"/>
          <a:lstStyle>
            <a:lvl1pPr marL="0" indent="0">
              <a:buNone/>
              <a:defRPr sz="4798" b="1"/>
            </a:lvl1pPr>
            <a:lvl2pPr marL="913943" indent="0">
              <a:buNone/>
              <a:defRPr sz="3998" b="1"/>
            </a:lvl2pPr>
            <a:lvl3pPr marL="1827886" indent="0">
              <a:buNone/>
              <a:defRPr sz="3598" b="1"/>
            </a:lvl3pPr>
            <a:lvl4pPr marL="2741828" indent="0">
              <a:buNone/>
              <a:defRPr sz="3198" b="1"/>
            </a:lvl4pPr>
            <a:lvl5pPr marL="3655771" indent="0">
              <a:buNone/>
              <a:defRPr sz="3198" b="1"/>
            </a:lvl5pPr>
            <a:lvl6pPr marL="4569714" indent="0">
              <a:buNone/>
              <a:defRPr sz="3198" b="1"/>
            </a:lvl6pPr>
            <a:lvl7pPr marL="5483657" indent="0">
              <a:buNone/>
              <a:defRPr sz="3198" b="1"/>
            </a:lvl7pPr>
            <a:lvl8pPr marL="6397600" indent="0">
              <a:buNone/>
              <a:defRPr sz="3198" b="1"/>
            </a:lvl8pPr>
            <a:lvl9pPr marL="7311542" indent="0">
              <a:buNone/>
              <a:defRPr sz="31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37971" y="5010150"/>
            <a:ext cx="1036097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AE942-DEDF-46C5-8F0D-85A73406F10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80A67-37C3-4CF9-9BDF-705F68B37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5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0EFE5F-2A43-4D9F-9B11-909316E3C1C9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944C7-9264-40D1-83B9-994B3139A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8482B-9714-4ADC-BDF6-AB1BEB5DA2D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559ED-EDD0-43BF-AD2A-E750636F37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2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0977" y="1974851"/>
            <a:ext cx="12337971" cy="9747250"/>
          </a:xfrm>
        </p:spPr>
        <p:txBody>
          <a:bodyPr/>
          <a:lstStyle>
            <a:lvl1pPr>
              <a:defRPr sz="6397"/>
            </a:lvl1pPr>
            <a:lvl2pPr>
              <a:defRPr sz="5597"/>
            </a:lvl2pPr>
            <a:lvl3pPr>
              <a:defRPr sz="4798"/>
            </a:lvl3pPr>
            <a:lvl4pPr>
              <a:defRPr sz="3998"/>
            </a:lvl4pPr>
            <a:lvl5pPr>
              <a:defRPr sz="3998"/>
            </a:lvl5pPr>
            <a:lvl6pPr>
              <a:defRPr sz="3998"/>
            </a:lvl6pPr>
            <a:lvl7pPr>
              <a:defRPr sz="3998"/>
            </a:lvl7pPr>
            <a:lvl8pPr>
              <a:defRPr sz="3998"/>
            </a:lvl8pPr>
            <a:lvl9pPr>
              <a:defRPr sz="3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921D7F-B211-4655-91B5-D6DC942F7F91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244EC9-776D-4F5D-B210-015A3A3FF5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9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702" y="914400"/>
            <a:ext cx="7860378" cy="3200400"/>
          </a:xfrm>
        </p:spPr>
        <p:txBody>
          <a:bodyPr anchor="b"/>
          <a:lstStyle>
            <a:lvl1pPr>
              <a:defRPr sz="639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0977" y="1974851"/>
            <a:ext cx="12337971" cy="9747250"/>
          </a:xfrm>
        </p:spPr>
        <p:txBody>
          <a:bodyPr anchor="t"/>
          <a:lstStyle>
            <a:lvl1pPr marL="0" indent="0">
              <a:buNone/>
              <a:defRPr sz="6397"/>
            </a:lvl1pPr>
            <a:lvl2pPr marL="913943" indent="0">
              <a:buNone/>
              <a:defRPr sz="5597"/>
            </a:lvl2pPr>
            <a:lvl3pPr marL="1827886" indent="0">
              <a:buNone/>
              <a:defRPr sz="4798"/>
            </a:lvl3pPr>
            <a:lvl4pPr marL="2741828" indent="0">
              <a:buNone/>
              <a:defRPr sz="3998"/>
            </a:lvl4pPr>
            <a:lvl5pPr marL="3655771" indent="0">
              <a:buNone/>
              <a:defRPr sz="3998"/>
            </a:lvl5pPr>
            <a:lvl6pPr marL="4569714" indent="0">
              <a:buNone/>
              <a:defRPr sz="3998"/>
            </a:lvl6pPr>
            <a:lvl7pPr marL="5483657" indent="0">
              <a:buNone/>
              <a:defRPr sz="3998"/>
            </a:lvl7pPr>
            <a:lvl8pPr marL="6397600" indent="0">
              <a:buNone/>
              <a:defRPr sz="3998"/>
            </a:lvl8pPr>
            <a:lvl9pPr marL="7311542" indent="0">
              <a:buNone/>
              <a:defRPr sz="3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702" y="4114800"/>
            <a:ext cx="7860378" cy="7623176"/>
          </a:xfrm>
        </p:spPr>
        <p:txBody>
          <a:bodyPr/>
          <a:lstStyle>
            <a:lvl1pPr marL="0" indent="0">
              <a:buNone/>
              <a:defRPr sz="3198"/>
            </a:lvl1pPr>
            <a:lvl2pPr marL="913943" indent="0">
              <a:buNone/>
              <a:defRPr sz="2799"/>
            </a:lvl2pPr>
            <a:lvl3pPr marL="1827886" indent="0">
              <a:buNone/>
              <a:defRPr sz="2399"/>
            </a:lvl3pPr>
            <a:lvl4pPr marL="2741828" indent="0">
              <a:buNone/>
              <a:defRPr sz="1999"/>
            </a:lvl4pPr>
            <a:lvl5pPr marL="3655771" indent="0">
              <a:buNone/>
              <a:defRPr sz="1999"/>
            </a:lvl5pPr>
            <a:lvl6pPr marL="4569714" indent="0">
              <a:buNone/>
              <a:defRPr sz="1999"/>
            </a:lvl6pPr>
            <a:lvl7pPr marL="5483657" indent="0">
              <a:buNone/>
              <a:defRPr sz="1999"/>
            </a:lvl7pPr>
            <a:lvl8pPr marL="6397600" indent="0">
              <a:buNone/>
              <a:defRPr sz="1999"/>
            </a:lvl8pPr>
            <a:lvl9pPr marL="7311542" indent="0">
              <a:buNone/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7D0A83-28AD-47D5-961B-D3CDE6CF1AB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E83A0-8CC4-4444-A699-95E94BD67A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527" y="730251"/>
            <a:ext cx="2102024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527" y="3651250"/>
            <a:ext cx="21020246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527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DA89F0-6659-4D88-AC57-367E293871F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2993" y="12712701"/>
            <a:ext cx="82253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2230" y="12712701"/>
            <a:ext cx="54835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3E17F0-A094-4CA3-94BB-0BB941CA98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9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7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71" indent="-456971" algn="l" defTabSz="1827886" rtl="0" eaLnBrk="1" latinLnBrk="0" hangingPunct="1">
        <a:lnSpc>
          <a:spcPct val="90000"/>
        </a:lnSpc>
        <a:spcBef>
          <a:spcPts val="1999"/>
        </a:spcBef>
        <a:buFont typeface="Arial" panose="020B0604020202020204" pitchFamily="34" charset="0"/>
        <a:buChar char="•"/>
        <a:defRPr sz="5597" kern="1200">
          <a:solidFill>
            <a:schemeClr val="tx1"/>
          </a:solidFill>
          <a:latin typeface="+mn-lt"/>
          <a:ea typeface="+mn-ea"/>
          <a:cs typeface="+mn-cs"/>
        </a:defRPr>
      </a:lvl1pPr>
      <a:lvl2pPr marL="13709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2pPr>
      <a:lvl3pPr marL="2284857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998" kern="1200">
          <a:solidFill>
            <a:schemeClr val="tx1"/>
          </a:solidFill>
          <a:latin typeface="+mn-lt"/>
          <a:ea typeface="+mn-ea"/>
          <a:cs typeface="+mn-cs"/>
        </a:defRPr>
      </a:lvl3pPr>
      <a:lvl4pPr marL="3198800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4112743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71664" y="3096342"/>
            <a:ext cx="18027976" cy="155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　数据存取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2">
            <a:extLst>
              <a:ext uri="{FF2B5EF4-FFF2-40B4-BE49-F238E27FC236}">
                <a16:creationId xmlns:a16="http://schemas.microsoft.com/office/drawing/2014/main" id="{6BA738F9-62D4-AB45-8043-1194BD1D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00" y="11350477"/>
            <a:ext cx="9553903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金融应用从入门到实践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7" y="1012699"/>
            <a:ext cx="14952808" cy="748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9871014"/>
            <a:ext cx="24371300" cy="384141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598">
              <a:solidFill>
                <a:srgbClr val="FFFFFF"/>
              </a:solidFill>
            </a:endParaRPr>
          </a:p>
        </p:txBody>
      </p:sp>
      <p:sp>
        <p:nvSpPr>
          <p:cNvPr id="16393" name="文本框 58"/>
          <p:cNvSpPr txBox="1">
            <a:spLocks noChangeArrowheads="1"/>
          </p:cNvSpPr>
          <p:nvPr/>
        </p:nvSpPr>
        <p:spPr bwMode="auto">
          <a:xfrm>
            <a:off x="3141184" y="5321382"/>
            <a:ext cx="18027976" cy="15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7196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7196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66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386997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CSV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是一种使用逗号作为分隔符的特殊的纯文本文件格式，全称为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Comma Separate Values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。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文件以纯文本形式存储表格数据，可由任意数目的记录组成，记录间以某种换行符分隔。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1673225" y="3850759"/>
            <a:ext cx="5543121" cy="41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1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 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读取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CSV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文件的常用方式主要是通过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Pandas</a:t>
            </a:r>
            <a:r>
              <a:rPr lang="zh-C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sz="3600" kern="1050" dirty="0" err="1">
                <a:latin typeface="Times New Roman" panose="02020603050405020304" pitchFamily="18" charset="0"/>
                <a:ea typeface="方正书宋简体"/>
              </a:rPr>
              <a:t>read_csv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</a:rPr>
              <a:t>()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</a:rPr>
              <a:t>。</a:t>
            </a:r>
            <a:endParaRPr lang="en-US" altLang="zh-CN" sz="3600" kern="1050" dirty="0">
              <a:latin typeface="Times New Roman" panose="02020603050405020304" pitchFamily="18" charset="0"/>
              <a:ea typeface="方正书宋简体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/>
              <a:t>        </a:t>
            </a:r>
            <a:r>
              <a:rPr lang="en" altLang="zh-CN" sz="3600" dirty="0" err="1"/>
              <a:t>read_csv</a:t>
            </a:r>
            <a:r>
              <a:rPr lang="en" altLang="zh-CN" sz="3600" dirty="0"/>
              <a:t>()</a:t>
            </a:r>
            <a:r>
              <a:rPr lang="zh-CN" altLang="en-US" sz="3600" dirty="0"/>
              <a:t>返回的数据格式是</a:t>
            </a:r>
            <a:r>
              <a:rPr lang="en" altLang="zh-CN" sz="3600" dirty="0" err="1"/>
              <a:t>DataFrame</a:t>
            </a:r>
            <a:r>
              <a:rPr lang="zh-CN" altLang="en" sz="3600" dirty="0"/>
              <a:t>。 </a:t>
            </a:r>
            <a:r>
              <a:rPr lang="zh-CN" altLang="zh-CN" sz="3600" dirty="0"/>
              <a:t> </a:t>
            </a:r>
            <a:endParaRPr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49349-7C87-C841-9AD5-C9582E97B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22"/>
          <a:stretch/>
        </p:blipFill>
        <p:spPr>
          <a:xfrm>
            <a:off x="8703731" y="3682315"/>
            <a:ext cx="8645155" cy="648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931813-1F35-D343-B252-5D964002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48" y="11618248"/>
            <a:ext cx="15319999" cy="135634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E428CB3-605F-2043-9513-716A8C965560}"/>
              </a:ext>
            </a:extLst>
          </p:cNvPr>
          <p:cNvSpPr/>
          <p:nvPr/>
        </p:nvSpPr>
        <p:spPr>
          <a:xfrm>
            <a:off x="1673225" y="10428670"/>
            <a:ext cx="8706451" cy="83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2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、用</a:t>
            </a:r>
            <a:r>
              <a:rPr lang="en" altLang="zh-CN" sz="3600" kern="1050" dirty="0" err="1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to_csv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()</a:t>
            </a:r>
            <a:r>
              <a:rPr lang="zh-CN" altLang="e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，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用于将结果存入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csv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中。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7651595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3869970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CSV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867508" y="2872357"/>
            <a:ext cx="10269415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path</a:t>
            </a:r>
            <a:r>
              <a:rPr lang="zh-CN" altLang="zh-CN" sz="3600" dirty="0"/>
              <a:t>，表示</a:t>
            </a:r>
            <a:r>
              <a:rPr lang="en-US" altLang="zh-CN" sz="3600" dirty="0"/>
              <a:t>CSV</a:t>
            </a:r>
            <a:r>
              <a:rPr lang="zh-CN" altLang="zh-CN" sz="3600" dirty="0"/>
              <a:t>文件所在的位置</a:t>
            </a:r>
            <a:r>
              <a:rPr lang="zh-CN" altLang="en-US" sz="3600" dirty="0"/>
              <a:t>，</a:t>
            </a:r>
            <a:r>
              <a:rPr lang="zh-CN" altLang="zh-CN" sz="3600" dirty="0"/>
              <a:t>可以是本地的文件位置也可以是一个</a:t>
            </a:r>
            <a:r>
              <a:rPr lang="en-US" altLang="zh-CN" sz="3600" dirty="0"/>
              <a:t>URL</a:t>
            </a:r>
            <a:r>
              <a:rPr lang="zh-CN" altLang="zh-CN" sz="3600" dirty="0"/>
              <a:t>链接的位置。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err="1"/>
              <a:t>sep</a:t>
            </a:r>
            <a:r>
              <a:rPr lang="zh-CN" altLang="zh-CN" sz="3600" dirty="0"/>
              <a:t>代表标识分隔符，示例中的分隔符为英文逗号，表示列与列之间用英文逗号分开，该参数可以不填写，</a:t>
            </a:r>
            <a:r>
              <a:rPr lang="en-US" altLang="zh-CN" sz="3600" dirty="0"/>
              <a:t>CSV</a:t>
            </a:r>
            <a:r>
              <a:rPr lang="zh-CN" altLang="zh-CN" sz="3600" dirty="0"/>
              <a:t>的默认分隔符就是逗号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header</a:t>
            </a:r>
            <a:r>
              <a:rPr lang="zh-CN" altLang="zh-CN" sz="3600" dirty="0"/>
              <a:t>表示文件列名的位置，一般与</a:t>
            </a:r>
            <a:r>
              <a:rPr lang="en-US" altLang="zh-CN" sz="3600" dirty="0"/>
              <a:t>names</a:t>
            </a:r>
            <a:r>
              <a:rPr lang="zh-CN" altLang="zh-CN" sz="3600" dirty="0"/>
              <a:t>参数组合使用。</a:t>
            </a:r>
            <a:r>
              <a:rPr lang="en-US" altLang="zh-CN" sz="3600" dirty="0"/>
              <a:t>header</a:t>
            </a:r>
            <a:r>
              <a:rPr lang="zh-CN" altLang="zh-CN" sz="3600" dirty="0"/>
              <a:t>从</a:t>
            </a:r>
            <a:r>
              <a:rPr lang="en-US" altLang="zh-CN" sz="3600" dirty="0"/>
              <a:t>0</a:t>
            </a:r>
            <a:r>
              <a:rPr lang="zh-CN" altLang="zh-CN" sz="3600" dirty="0"/>
              <a:t>开始计数，</a:t>
            </a:r>
            <a:r>
              <a:rPr lang="en-US" altLang="zh-CN" sz="3600" dirty="0"/>
              <a:t>header=0</a:t>
            </a:r>
            <a:r>
              <a:rPr lang="zh-CN" altLang="zh-CN" sz="3600" dirty="0"/>
              <a:t>表示第一行是列名（即表头）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names</a:t>
            </a:r>
            <a:r>
              <a:rPr lang="zh-CN" altLang="zh-CN" sz="3600" dirty="0"/>
              <a:t>用于设置列名，若希望使用自己设置的列名，可以使用</a:t>
            </a:r>
            <a:r>
              <a:rPr lang="en-US" altLang="zh-CN" sz="3600" dirty="0"/>
              <a:t>names</a:t>
            </a:r>
            <a:r>
              <a:rPr lang="zh-CN" altLang="zh-CN" sz="3600" dirty="0"/>
              <a:t>定义，这时返回的列名就会被自己定义的列名代替</a:t>
            </a:r>
            <a:endParaRPr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rgbClr val="FF0000"/>
                </a:solidFill>
              </a:rPr>
              <a:t>要注意的是，若不定义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只定义</a:t>
            </a:r>
            <a:r>
              <a:rPr lang="en-US" altLang="zh-CN" sz="3200" dirty="0">
                <a:solidFill>
                  <a:srgbClr val="FF0000"/>
                </a:solidFill>
              </a:rPr>
              <a:t>names</a:t>
            </a:r>
            <a:r>
              <a:rPr lang="zh-CN" altLang="zh-CN" sz="3200" dirty="0">
                <a:solidFill>
                  <a:srgbClr val="FF0000"/>
                </a:solidFill>
              </a:rPr>
              <a:t>，那么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会默认为第一行就是数据并进行读取。如果</a:t>
            </a:r>
            <a:r>
              <a:rPr lang="en-US" altLang="zh-CN" sz="3200" dirty="0">
                <a:solidFill>
                  <a:srgbClr val="FF0000"/>
                </a:solidFill>
              </a:rPr>
              <a:t>CSV</a:t>
            </a:r>
            <a:r>
              <a:rPr lang="zh-CN" altLang="zh-CN" sz="3200" dirty="0">
                <a:solidFill>
                  <a:srgbClr val="FF0000"/>
                </a:solidFill>
              </a:rPr>
              <a:t>文件的第一行是表头，那么</a:t>
            </a:r>
            <a:r>
              <a:rPr lang="en-US" altLang="zh-CN" sz="3200" dirty="0">
                <a:solidFill>
                  <a:srgbClr val="FF0000"/>
                </a:solidFill>
              </a:rPr>
              <a:t>names</a:t>
            </a:r>
            <a:r>
              <a:rPr lang="zh-CN" altLang="zh-CN" sz="3200" dirty="0">
                <a:solidFill>
                  <a:srgbClr val="FF0000"/>
                </a:solidFill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</a:rPr>
              <a:t>header</a:t>
            </a:r>
            <a:r>
              <a:rPr lang="zh-CN" altLang="zh-CN" sz="3200" dirty="0">
                <a:solidFill>
                  <a:srgbClr val="FF0000"/>
                </a:solidFill>
              </a:rPr>
              <a:t>都无须指定。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A0E958-1275-E44A-8BA4-9DE35527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454" y="2806357"/>
            <a:ext cx="11315936" cy="76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46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（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JavaScript Object Notation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是一种轻量级的数据交换格式。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简洁和清晰的层次结构使它成为理想的数据格式。键值对这种类似字典的格式易于人们阅读和编写，同时也易于机器解析和生成。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69169-1EA9-A44A-943C-2D9A592C9662}"/>
              </a:ext>
            </a:extLst>
          </p:cNvPr>
          <p:cNvSpPr/>
          <p:nvPr/>
        </p:nvSpPr>
        <p:spPr>
          <a:xfrm>
            <a:off x="1673225" y="4740445"/>
            <a:ext cx="5073564" cy="249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</a:t>
            </a: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1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 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JSON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由花括号定义，括号里面的对象键值对由英文逗号分隔主 </a:t>
            </a:r>
            <a:endParaRPr lang="zh-CN" alt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37BAC6-8F7B-C249-9305-2CABA3F0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19" y="4105142"/>
            <a:ext cx="5896969" cy="89683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14F3A4-9939-F948-BF16-DB23D0ED5BE0}"/>
              </a:ext>
            </a:extLst>
          </p:cNvPr>
          <p:cNvSpPr/>
          <p:nvPr/>
        </p:nvSpPr>
        <p:spPr>
          <a:xfrm>
            <a:off x="13515118" y="4949825"/>
            <a:ext cx="8455195" cy="83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2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Pandas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" altLang="zh-CN" sz="3600" kern="1050" dirty="0" err="1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read_json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()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函数读取</a:t>
            </a:r>
            <a:r>
              <a:rPr lang="en" altLang="zh-CN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JSON</a:t>
            </a:r>
            <a:r>
              <a:rPr lang="zh-CN" altLang="en-US" sz="3600" kern="105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 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9F617A-5936-054C-8720-1D53A841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636" y="6619789"/>
            <a:ext cx="10197886" cy="56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28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4850B-A8BE-C346-941B-CA55A63266FE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A38A65-22B4-4D47-AC34-7448B1D8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80" y="3331795"/>
            <a:ext cx="10256406" cy="6924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C1318F-85AC-3849-B5C8-2ECC8E39C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654" y="3424882"/>
            <a:ext cx="9831503" cy="78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566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4331635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" altLang="zh-CN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4850B-A8BE-C346-941B-CA55A63266FE}"/>
              </a:ext>
            </a:extLst>
          </p:cNvPr>
          <p:cNvSpPr/>
          <p:nvPr/>
        </p:nvSpPr>
        <p:spPr>
          <a:xfrm>
            <a:off x="1673225" y="1908112"/>
            <a:ext cx="360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JSON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参数配置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9F337-6305-334E-A850-EE72C2BD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71" y="3686260"/>
            <a:ext cx="12087458" cy="8497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B9BEA6-56E7-2145-8B14-A54F7B9E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635" y="3855308"/>
            <a:ext cx="10916479" cy="8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988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5724644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7794" y="2353589"/>
            <a:ext cx="214022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数据库能够存储大量数据，我们可以通过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来直接读取数据库以实现高效、清晰的读写。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使用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sqlalchemy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与数据库进行连接，支持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Oracle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SQLServer</a:t>
            </a:r>
            <a:r>
              <a:rPr lang="zh-CN" altLang="e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、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SQLite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等主流数据库。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887A31-83C1-8246-A691-D0212F43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14" y="3826990"/>
            <a:ext cx="17107253" cy="96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5724644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673225" y="1908746"/>
            <a:ext cx="2597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常用操作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3D605-1BF8-7647-943C-E9A227BA8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696" y="1934942"/>
            <a:ext cx="14819698" cy="2502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5B0128-32D8-0E49-AF8C-4DE6770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18" y="4741558"/>
            <a:ext cx="14552359" cy="2227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51091B-D019-E549-88E9-7D0D17626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48" y="7281391"/>
            <a:ext cx="14485535" cy="2134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9E392C-EB89-B84F-9974-51E742089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711" y="10117780"/>
            <a:ext cx="13792763" cy="19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681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52"/>
          <p:cNvSpPr>
            <a:spLocks noChangeArrowheads="1"/>
          </p:cNvSpPr>
          <p:nvPr/>
        </p:nvSpPr>
        <p:spPr bwMode="auto">
          <a:xfrm>
            <a:off x="1677794" y="466121"/>
            <a:ext cx="6340197" cy="8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798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文本文件中的数据存取</a:t>
            </a:r>
            <a:endParaRPr lang="zh-CN" altLang="zh-CN" sz="4798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6815F-7094-4241-9C86-58DEFD3ABFD4}"/>
              </a:ext>
            </a:extLst>
          </p:cNvPr>
          <p:cNvSpPr/>
          <p:nvPr/>
        </p:nvSpPr>
        <p:spPr>
          <a:xfrm>
            <a:off x="1178954" y="2057027"/>
            <a:ext cx="22698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在读取各种文本文件时，除了使用上述的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pandas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内置方法外，还可以使用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Python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自带的</a:t>
            </a:r>
            <a:r>
              <a:rPr lang="en" altLang="zh-CN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open()</a:t>
            </a:r>
            <a:r>
              <a:rPr lang="zh-CN" altLang="en-US" sz="4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函数。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9CABB-3F91-BC44-B878-1CA075AE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03" y="3459892"/>
            <a:ext cx="15272951" cy="3034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B1E17C-D046-3E46-9827-6627A585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14" y="6735806"/>
            <a:ext cx="15263168" cy="3448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2EF138-890D-0F44-9617-DFD648FF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3" y="10451928"/>
            <a:ext cx="15237715" cy="29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220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491</Words>
  <Application>Microsoft Macintosh PowerPoint</Application>
  <PresentationFormat>自定义</PresentationFormat>
  <Paragraphs>39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Calibri Light</vt:lpstr>
      <vt:lpstr>Helvetica Neue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fu yufeng</cp:lastModifiedBy>
  <cp:revision>786</cp:revision>
  <dcterms:created xsi:type="dcterms:W3CDTF">2020-04-17T09:21:53Z</dcterms:created>
  <dcterms:modified xsi:type="dcterms:W3CDTF">2021-06-09T08:36:57Z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